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2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4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3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7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29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64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9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6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1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D4EC-5CD1-4D54-AA49-E462155A596E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21CC-5CBE-4B6A-A7C4-FB4F35CFC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7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95139" y="1915890"/>
            <a:ext cx="805175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Parent Information Evening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 &amp; A</a:t>
            </a:r>
          </a:p>
          <a:p>
            <a:pPr algn="ctr"/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</a:t>
            </a:r>
            <a:r>
              <a:rPr lang="en-US" sz="24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May, 2022 – 6.30pm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8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830" y="1288048"/>
            <a:ext cx="1055716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Shape of Our Academy School Day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Session 2022/23		EXAMPLE (TBC)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52280"/>
              </p:ext>
            </p:extLst>
          </p:nvPr>
        </p:nvGraphicFramePr>
        <p:xfrm>
          <a:off x="1960924" y="2655030"/>
          <a:ext cx="8127999" cy="2311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128880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978617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67937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Class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Daily</a:t>
                      </a:r>
                      <a:r>
                        <a:rPr lang="en-GB" sz="1200" baseline="0" dirty="0" smtClean="0"/>
                        <a:t> Check In Adult (Support &amp; Wellbeing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Principal</a:t>
                      </a:r>
                      <a:r>
                        <a:rPr lang="en-GB" sz="1200" baseline="0" dirty="0" smtClean="0"/>
                        <a:t> Teacher of Support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5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1W1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Mrs. </a:t>
                      </a:r>
                      <a:r>
                        <a:rPr lang="en-GB" dirty="0" err="1" smtClean="0"/>
                        <a:t>Borthwick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Mrs. Oliver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63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1W2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Mrs. McCallum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Mrs. Oliver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9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1W3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Mrs. </a:t>
                      </a:r>
                      <a:r>
                        <a:rPr lang="en-GB" dirty="0" err="1" smtClean="0"/>
                        <a:t>Duffin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Mrs. Oliver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3772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Mr.</a:t>
                      </a:r>
                      <a:r>
                        <a:rPr lang="en-GB" baseline="0" dirty="0" smtClean="0"/>
                        <a:t> Kerr (S1 Year Head &amp; DHT)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36769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Mr. Mitchell (HT)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3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828" y="1690256"/>
            <a:ext cx="10557163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Summary (General Contacts – 2022/23)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1		Daily Check In Teacher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2		PT Support – Mrs. Oliver 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3		S1 Year Head (DHT) – Mr. Kerr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Step 4		HT – Mr. Mitchell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will all know your child very, very well</a:t>
            </a:r>
          </a:p>
        </p:txBody>
      </p:sp>
    </p:spTree>
    <p:extLst>
      <p:ext uri="{BB962C8B-B14F-4D97-AF65-F5344CB8AC3E}">
        <p14:creationId xmlns:p14="http://schemas.microsoft.com/office/powerpoint/2010/main" val="17277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9996" y="1542473"/>
            <a:ext cx="5624894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Shape of School Day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Image previe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 b="10237"/>
          <a:stretch/>
        </p:blipFill>
        <p:spPr bwMode="auto">
          <a:xfrm>
            <a:off x="725117" y="2008028"/>
            <a:ext cx="9878228" cy="35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11489" y="2181451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5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072" y="1572285"/>
            <a:ext cx="10621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Following discussions with 'Our Academy' young people and parents/families during recent meetings, Q &amp; A sessions, and Parent Council discussions we are now ready to confirm the initial shape of the school day at </a:t>
            </a:r>
            <a:r>
              <a:rPr lang="en-GB" sz="1400" b="1" i="0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Winchburgh</a:t>
            </a:r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Academy from August 2022.  </a:t>
            </a:r>
            <a:endParaRPr lang="en-GB" sz="1400" b="0" i="0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endParaRPr lang="en-GB" sz="1400" b="0" i="0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Additionally, working in partnership with colleagues from education across Scotland and beyond, we are following advice and findings from emerging research and policy.</a:t>
            </a:r>
            <a:endParaRPr lang="en-GB" sz="1400" b="0" i="0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endParaRPr lang="en-GB" sz="1400" b="0" i="0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Our school day will be a little different from many other schools as we are planning longer classes most of the time, but fewer of them in a week.</a:t>
            </a:r>
            <a:endParaRPr lang="en-GB" sz="1400" b="0" i="0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endParaRPr lang="en-GB" sz="1400" b="0" i="0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Longer periods include these advantages:</a:t>
            </a:r>
            <a:endParaRPr lang="en-GB" sz="1400" b="0" i="0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better relationships between pupils and staff</a:t>
            </a:r>
            <a:endParaRPr lang="en-GB" sz="1400" b="0" i="0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opportunities for deeper, more collaborative learning (including outdoor learning/visits out-with school building)</a:t>
            </a:r>
            <a:endParaRPr lang="en-GB" sz="1400" b="0" i="0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less time moving between classes (less transitions)</a:t>
            </a:r>
            <a:endParaRPr lang="en-GB" sz="1400" b="0" i="0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more continuous time provides opportunities for innovative learning, teaching, and assessment</a:t>
            </a:r>
            <a:endParaRPr lang="en-GB" sz="1400" b="0" i="0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1" i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pupils have less to juggle each day, promoting better support and mental load/well-being</a:t>
            </a:r>
            <a:endParaRPr lang="en-GB" sz="14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77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3564" y="1631882"/>
            <a:ext cx="10557163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Aims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1/ Officially meet ‘Our Academy Staff Team’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2/ Further develop your understanding of what ‘Our Academy’ is going to be like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3/ Be aware of our transition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programme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and events for those who are moving to  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Winchburgh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Academy in August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0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828" y="1690256"/>
            <a:ext cx="10557163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</a:p>
          <a:p>
            <a:endParaRPr lang="en-US" sz="2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400" b="1" u="sng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FOR ATTENDING &amp; FOR YOUR SUPPORT – Hopefully see you in-person in </a:t>
            </a:r>
            <a:r>
              <a:rPr lang="en-US" sz="24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Winchburgh</a:t>
            </a:r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Primary School at 6.30pm on Tuesday 24</a:t>
            </a:r>
            <a:r>
              <a:rPr lang="en-US" sz="2400" b="1" u="sng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</a:t>
            </a:r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May</a:t>
            </a:r>
          </a:p>
          <a:p>
            <a:pPr algn="ctr"/>
            <a:endParaRPr lang="en-US" sz="2400" b="1" u="sng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2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Remember - ‘Your Academy’ Needs You – Working Groups (Curriculum Design, Tracking &amp; Monitoring, Rewards, Wider Life &amp; Ethos, Learning, Teaching &amp; Assessment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1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3564" y="1631882"/>
            <a:ext cx="10557163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Aims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1/ Officially meet ‘Our Academy Staff Team’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2/ Further develop your understanding of what ‘Our Academy’ is going to be like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3/ Be aware of our transition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programme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and events for those who are moving to  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Winchburgh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Academy in August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6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830" y="1366983"/>
            <a:ext cx="1055716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Welcome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Mrs. Karen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Borthwick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	Acting PT </a:t>
            </a:r>
            <a:r>
              <a:rPr 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English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Humanities &amp; Languages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Mrs. Sarah Oliver			Acting PT </a:t>
            </a:r>
            <a:r>
              <a:rPr 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Support</a:t>
            </a:r>
          </a:p>
          <a:p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Miss. Laura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Duffin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		Acting PT </a:t>
            </a:r>
            <a:r>
              <a:rPr lang="en-US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Maths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&amp; Technologies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Mrs. Stacey McCallum		Acting PT </a:t>
            </a:r>
            <a:r>
              <a:rPr 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Science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&amp; Art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Mr. Colin Kerr			Acting DHT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Ms. Jennifer Brydon		Area Business Support Manager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7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830" y="1366983"/>
            <a:ext cx="10557163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Coming Soon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Mrs. Danielle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Naules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Modern Languages (French &amp; Spanish) 	0.2 FTE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Ms. Aimi Chisholm		Art					0.2 FTE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Mrs. Andrea Cameron	Music					0.2 FTE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Ms. Amy Collings		HFT (Home Economics)			0.2 FTE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Ms. Joanna Reilly		Admin. Assistant (School Office)		1 FTE (32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hrs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per week)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And…    			A Pupil Support Worker, Facilities Management, Other Relevant Teaching Staff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5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15830" y="1366983"/>
            <a:ext cx="1055716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 Academy Badge &amp; Tie                      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8" y="2223976"/>
            <a:ext cx="2325543" cy="2476622"/>
          </a:xfrm>
          <a:prstGeom prst="rect">
            <a:avLst/>
          </a:prstGeom>
        </p:spPr>
      </p:pic>
      <p:pic>
        <p:nvPicPr>
          <p:cNvPr id="5128" name="Picture 8" descr="Image previe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6" t="19619" r="38389" b="25586"/>
          <a:stretch/>
        </p:blipFill>
        <p:spPr bwMode="auto">
          <a:xfrm>
            <a:off x="4213984" y="2336951"/>
            <a:ext cx="636156" cy="29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00533" y="2087070"/>
            <a:ext cx="4036291" cy="205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848052" y="2201213"/>
            <a:ext cx="5819285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‘Our Academy’ Identity Focus Group</a:t>
            </a:r>
          </a:p>
          <a:p>
            <a:pPr algn="ctr"/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Surveys</a:t>
            </a:r>
          </a:p>
          <a:p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Badge &amp; Tie</a:t>
            </a:r>
          </a:p>
          <a:p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Additional Uniform Items/Styles tbc…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3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830" y="1366983"/>
            <a:ext cx="1055716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Transition Events/</a:t>
            </a:r>
            <a:r>
              <a:rPr lang="en-US" sz="24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Programme</a:t>
            </a:r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7532" t="33997" r="13863" b="15031"/>
          <a:stretch/>
        </p:blipFill>
        <p:spPr>
          <a:xfrm>
            <a:off x="1103557" y="1878323"/>
            <a:ext cx="9984887" cy="36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673" y="1563977"/>
            <a:ext cx="117024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" y="1364245"/>
            <a:ext cx="12191997" cy="43254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3177" y="1366983"/>
            <a:ext cx="3968785" cy="43407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830" y="1366983"/>
            <a:ext cx="10557163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Transition (continued)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Summer School (1</a:t>
            </a:r>
            <a:r>
              <a:rPr lang="en-US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or 2</a:t>
            </a:r>
            <a:r>
              <a:rPr lang="en-US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week in August (tbc) in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Winchburgh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Academy)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WOW Week (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Winchburgh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Open Week) w/b Tuesday 16</a:t>
            </a:r>
            <a:r>
              <a:rPr lang="en-US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August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Series of Parent/Family Events (continuing on Tuesday 24</a:t>
            </a:r>
            <a:r>
              <a:rPr lang="en-US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May, 6.30pm in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Winchburgh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Primary School with ‘Our Academy’ Values Workshop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Enhanced Transition as/where required as arranged by Mrs. Oliver (gathering all information from Primary Schools including data, CPM, IEPs, Support.  If you haven’t already, you’ll hear from Mrs. Oliver very soon.</a:t>
            </a:r>
          </a:p>
        </p:txBody>
      </p:sp>
    </p:spTree>
    <p:extLst>
      <p:ext uri="{BB962C8B-B14F-4D97-AF65-F5344CB8AC3E}">
        <p14:creationId xmlns:p14="http://schemas.microsoft.com/office/powerpoint/2010/main" val="42902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195175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1418" y="175491"/>
            <a:ext cx="9707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WINCHBURGH ACADEMY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5" descr="Badge April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55" y="5520314"/>
            <a:ext cx="125614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6" y="5854194"/>
            <a:ext cx="6619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95139" y="6036756"/>
            <a:ext cx="1741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@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wlwinchburgh_ac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4" y="5960483"/>
            <a:ext cx="700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1428" y="5978956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wlwinchburgh-ac@westlothian.org.uk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56688" y="5960483"/>
            <a:ext cx="20669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Website coming soon (under construction)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06" y="5981985"/>
            <a:ext cx="7445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33455" y="1915890"/>
            <a:ext cx="252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830" y="1288048"/>
            <a:ext cx="10557163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Shape of Our Academy School Day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Session 2022/23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 small classes (approximately 16/17 per class)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periods per day Monday to Thursday and 2 periods on Fridays (featuring extended learning opportunities</a:t>
            </a:r>
          </a:p>
          <a:p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Based on research from recent Scottish Education – OECD Report, ASN Review, CFE Curriculum Refresh.  Summary – develop skills and knowledge in relevant ways based on the evolving and ever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changnin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world we live in.  Whilst ensuring curriculum entitlements – steer more towards the linking of subject areas planning and working together rather than purely discrete subject teaching all of the time (IDL).  Importance of health &amp; wellbeing</a:t>
            </a:r>
          </a:p>
          <a:p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COLLABORATION – COLLABORATION -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8762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7F67431DC9694C969A0BE1721C5AF1" ma:contentTypeVersion="14" ma:contentTypeDescription="Create a new document." ma:contentTypeScope="" ma:versionID="b285c9a6a16283ee6bbfca3828fb20c0">
  <xsd:schema xmlns:xsd="http://www.w3.org/2001/XMLSchema" xmlns:xs="http://www.w3.org/2001/XMLSchema" xmlns:p="http://schemas.microsoft.com/office/2006/metadata/properties" xmlns:ns2="e77ee003-2fef-45f3-b33f-b5f898e45f86" xmlns:ns3="816a6cb4-4d3f-4a7d-9564-d563c8423f29" targetNamespace="http://schemas.microsoft.com/office/2006/metadata/properties" ma:root="true" ma:fieldsID="278a393c7936deabb712cc800b3e0cc2" ns2:_="" ns3:_="">
    <xsd:import namespace="e77ee003-2fef-45f3-b33f-b5f898e45f86"/>
    <xsd:import namespace="816a6cb4-4d3f-4a7d-9564-d563c8423f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ee003-2fef-45f3-b33f-b5f898e45f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a6cb4-4d3f-4a7d-9564-d563c8423f2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b0b3824-2f7c-4ed4-bd39-c729d0d09e81}" ma:internalName="TaxCatchAll" ma:showField="CatchAllData" ma:web="816a6cb4-4d3f-4a7d-9564-d563c8423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7ee003-2fef-45f3-b33f-b5f898e45f86">
      <Terms xmlns="http://schemas.microsoft.com/office/infopath/2007/PartnerControls"/>
    </lcf76f155ced4ddcb4097134ff3c332f>
    <TaxCatchAll xmlns="816a6cb4-4d3f-4a7d-9564-d563c8423f29" xsi:nil="true"/>
  </documentManagement>
</p:properties>
</file>

<file path=customXml/itemProps1.xml><?xml version="1.0" encoding="utf-8"?>
<ds:datastoreItem xmlns:ds="http://schemas.openxmlformats.org/officeDocument/2006/customXml" ds:itemID="{7BA4D6C8-0F17-4357-9488-CF2A669671A0}"/>
</file>

<file path=customXml/itemProps2.xml><?xml version="1.0" encoding="utf-8"?>
<ds:datastoreItem xmlns:ds="http://schemas.openxmlformats.org/officeDocument/2006/customXml" ds:itemID="{5724CF55-A894-4B6A-BD21-00DD51FE162B}"/>
</file>

<file path=customXml/itemProps3.xml><?xml version="1.0" encoding="utf-8"?>
<ds:datastoreItem xmlns:ds="http://schemas.openxmlformats.org/officeDocument/2006/customXml" ds:itemID="{1AB87F10-DDF6-46BF-8BDE-F3DE4A8079D2}"/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731</Words>
  <Application>Microsoft Office PowerPoint</Application>
  <PresentationFormat>Widescreen</PresentationFormat>
  <Paragraphs>192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Mitchell</dc:creator>
  <cp:lastModifiedBy>Jonathan Mitchell</cp:lastModifiedBy>
  <cp:revision>21</cp:revision>
  <dcterms:created xsi:type="dcterms:W3CDTF">2022-05-12T13:02:08Z</dcterms:created>
  <dcterms:modified xsi:type="dcterms:W3CDTF">2022-05-12T15:57:53Z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0x010100677F67431DC9694C969A0BE1721C5AF1</vt:lpwstr>
  </property>
</Properties>
</file>